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0" r:id="rId3"/>
    <p:sldId id="258" r:id="rId4"/>
    <p:sldId id="288" r:id="rId5"/>
    <p:sldId id="262" r:id="rId6"/>
    <p:sldId id="275" r:id="rId7"/>
    <p:sldId id="274" r:id="rId8"/>
    <p:sldId id="289" r:id="rId9"/>
    <p:sldId id="277" r:id="rId10"/>
    <p:sldId id="276" r:id="rId11"/>
    <p:sldId id="273" r:id="rId12"/>
    <p:sldId id="290" r:id="rId13"/>
    <p:sldId id="259" r:id="rId14"/>
    <p:sldId id="291" r:id="rId15"/>
    <p:sldId id="279" r:id="rId16"/>
    <p:sldId id="278" r:id="rId17"/>
    <p:sldId id="261" r:id="rId18"/>
    <p:sldId id="280" r:id="rId19"/>
    <p:sldId id="26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FE7"/>
    <a:srgbClr val="CAC3BD"/>
    <a:srgbClr val="F9DEA3"/>
    <a:srgbClr val="EE7849"/>
    <a:srgbClr val="A9BCC7"/>
    <a:srgbClr val="F2B19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37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8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3978A-B13F-4F51-A10C-CDCC994C2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E3A9B6-E5CE-424A-A9DA-3A5706C2D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9E8D8B-7E69-424A-B3F9-3AF60188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2B417-6E75-4F59-8D7F-2B952414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8C9503-49F1-4AD3-B24E-B526B3D2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1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F2F33-EC50-4C80-89B2-C464452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ECECE-320F-4037-9475-3A10C00FB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31E28-C168-4616-9126-C4F2E407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2E0B1-B2FB-466B-A272-4D3A3E64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57646-E7B1-4603-980A-2B28232D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9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83EA17-17A1-4EAA-BE04-F54712CEF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C39B8-2C73-4386-9EEA-93C4B4324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DDB53-D6FC-4BF4-B5A5-D6FBEBA3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BF496-D067-435E-9D83-D731591E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FDC7A-AF37-4C2A-AB32-DB5826E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8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8CF30-2EF5-45CA-8489-6B17C498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0F357-6FD6-4C6F-B305-8391F53DC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3BAB9-4577-447B-A9D3-F019B5B0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255A9-C4BB-45C0-8707-9F232250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E555C-B56D-455E-9882-776398E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80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8256E-02EF-4B80-A9DE-A2CFED7F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A7C0D-A569-4DC5-9B6B-B869ED35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B0975-C6E7-4CBD-8266-927ACE53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FE34-7F41-454E-923A-8FC448C63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7FCAF-372D-4F31-8113-F1D16062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5DE3D-CF9F-4B43-8928-67632D8E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1130-CA29-46D9-98CD-8AEFFE3A9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C06667-A8E4-4E21-BA22-FE235343D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909A6-D0B4-41AA-B5E1-FA2A81D9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88D50E-134B-4EB2-8413-BD46AECD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8BBE8-0810-42CF-8BF4-9BC665FA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C5236-AA3A-4BA2-B704-077F4DEDB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DD8B8-16EF-4149-84D9-5C51BE17A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D4AAB5-D86A-4D77-B9D3-43F091C08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FC805A-30E4-4B49-971D-8A71189E9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0DE9D7-6312-49EC-ACFB-87F17C9D5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00306A-1A99-46DA-BD16-B8E2E347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5D436E-6825-4ADC-88DA-9D291790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6A50B3-FBB7-49C2-B3C8-031B553B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43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69A6A-F318-4B02-8B48-1D168242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772A60-CC73-440E-B921-A604F210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159AB4-D376-4087-894D-217493E6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5DFFD5-384B-42CB-8EA7-EA4AAD7A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4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3AA773-2EE3-4A4B-BD7F-3A2DB13EB93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954F0A-0ADA-4153-B93B-3F916F67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988C8-D255-4CC5-A63C-6012F31E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82611-EA94-44D3-A432-E8D3F7D3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1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DAF5-4B45-48CA-91D4-7F3CC6F6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9EB7A-F423-44BA-A011-89E47172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EAA08-A82E-492F-A42A-FAEE7ED88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97C8EA-83DD-4DCC-BCAC-14B61BFF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B0092-8162-4933-8208-3241F011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88E89-8964-490E-A3F8-C1145649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44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3B895-F0E6-417C-91AF-FC77106B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0F889D-F6A1-4CD3-A7EF-FF6DC4B8D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08076-F0A6-4FED-97BA-897E05C25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336CB4-D55C-4A66-BF0C-77AA7500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27A1E3-C171-4893-AFC0-4126AA79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01620-650B-42C8-A0B6-84F9BF2C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7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E94DA-1AFF-4878-8CEB-B2554450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748CD-C42F-4379-BA60-12342E3DC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4659B-4FE8-4FC3-A60B-33E3C5E69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EFB76-457A-4409-A8BD-7ACCA03B59D1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0E7DB0-1313-4122-9C73-F59E1A9EA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599C3-8CD2-4289-B09D-A5B7BA93E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7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HxDWhtbRCk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A7556C5-53A3-4C71-8D4C-597D6F489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" y="0"/>
            <a:ext cx="61120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4EDDE-9996-413D-B39C-8D0EC945055E}"/>
              </a:ext>
            </a:extLst>
          </p:cNvPr>
          <p:cNvSpPr txBox="1"/>
          <p:nvPr/>
        </p:nvSpPr>
        <p:spPr>
          <a:xfrm>
            <a:off x="368968" y="352926"/>
            <a:ext cx="57342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/>
              <a:t>손 제스처 인식</a:t>
            </a:r>
            <a:endParaRPr lang="ko-KR" altLang="en-US" sz="6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881EE2C-D86C-4A3A-8511-A08CD593AFBB}"/>
              </a:ext>
            </a:extLst>
          </p:cNvPr>
          <p:cNvCxnSpPr/>
          <p:nvPr/>
        </p:nvCxnSpPr>
        <p:spPr>
          <a:xfrm>
            <a:off x="368968" y="1644281"/>
            <a:ext cx="118230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43F42F-B5A0-4AD7-9913-0D356AE82055}"/>
              </a:ext>
            </a:extLst>
          </p:cNvPr>
          <p:cNvSpPr txBox="1"/>
          <p:nvPr/>
        </p:nvSpPr>
        <p:spPr>
          <a:xfrm>
            <a:off x="369609" y="1829891"/>
            <a:ext cx="3369833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/>
              <a:t>LSTM</a:t>
            </a:r>
            <a:r>
              <a:rPr lang="ko-KR" altLang="en-US" sz="2000" b="1" spc="-150" dirty="0" smtClean="0"/>
              <a:t>을 활용한 손 제스처 인식</a:t>
            </a:r>
            <a:endParaRPr lang="en-US" altLang="ko-KR" sz="2000" b="1" spc="-150" dirty="0" smtClean="0"/>
          </a:p>
          <a:p>
            <a:r>
              <a:rPr lang="ko-KR" altLang="en-US" sz="2000" b="1" spc="-150" dirty="0" err="1" smtClean="0"/>
              <a:t>머신러닝프로그래밍</a:t>
            </a:r>
            <a:r>
              <a:rPr lang="ko-KR" altLang="en-US" sz="2000" b="1" spc="-150" dirty="0" smtClean="0"/>
              <a:t> </a:t>
            </a:r>
            <a:r>
              <a:rPr lang="en-US" altLang="ko-KR" sz="2000" b="1" spc="-150" dirty="0" smtClean="0"/>
              <a:t>3</a:t>
            </a:r>
            <a:r>
              <a:rPr lang="ko-KR" altLang="en-US" sz="2000" b="1" spc="-150" dirty="0" smtClean="0"/>
              <a:t>조</a:t>
            </a:r>
            <a:endParaRPr lang="en-US" altLang="ko-KR" sz="2000" b="1" spc="-150" dirty="0" smtClean="0"/>
          </a:p>
          <a:p>
            <a:endParaRPr lang="en-US" altLang="ko-KR" sz="2000" spc="-150" dirty="0" smtClean="0"/>
          </a:p>
          <a:p>
            <a:endParaRPr lang="en-US" altLang="ko-KR" sz="2000" spc="-150" dirty="0"/>
          </a:p>
          <a:p>
            <a:endParaRPr lang="en-US" altLang="ko-KR" sz="2000" spc="-150" dirty="0" smtClean="0"/>
          </a:p>
          <a:p>
            <a:endParaRPr lang="en-US" altLang="ko-KR" sz="2000" spc="-150" dirty="0"/>
          </a:p>
          <a:p>
            <a:endParaRPr lang="en-US" altLang="ko-KR" sz="2000" spc="-150" dirty="0" smtClean="0"/>
          </a:p>
          <a:p>
            <a:endParaRPr lang="en-US" altLang="ko-KR" sz="2000" spc="-150" dirty="0"/>
          </a:p>
          <a:p>
            <a:endParaRPr lang="en-US" altLang="ko-KR" sz="2000" spc="-150" dirty="0" smtClean="0"/>
          </a:p>
          <a:p>
            <a:endParaRPr lang="en-US" altLang="ko-KR" sz="2000" spc="-150" dirty="0"/>
          </a:p>
          <a:p>
            <a:endParaRPr lang="en-US" altLang="ko-KR" sz="2000" spc="-150" dirty="0" smtClean="0"/>
          </a:p>
          <a:p>
            <a:endParaRPr lang="en-US" altLang="ko-KR" sz="2000" spc="-150" dirty="0"/>
          </a:p>
          <a:p>
            <a:endParaRPr lang="en-US" altLang="ko-KR" sz="2000" spc="-150" dirty="0"/>
          </a:p>
          <a:p>
            <a:r>
              <a:rPr lang="en-US" altLang="ko-KR" sz="2000" b="1" spc="-150" dirty="0" smtClean="0"/>
              <a:t>20193017 </a:t>
            </a:r>
            <a:r>
              <a:rPr lang="ko-KR" altLang="en-US" sz="2000" b="1" spc="-150" dirty="0" err="1" smtClean="0"/>
              <a:t>하서영</a:t>
            </a:r>
            <a:endParaRPr lang="en-US" altLang="ko-KR" sz="2000" b="1" spc="-150" dirty="0" smtClean="0"/>
          </a:p>
          <a:p>
            <a:r>
              <a:rPr lang="en-US" altLang="ko-KR" sz="2000" b="1" spc="-150" dirty="0" smtClean="0"/>
              <a:t>20193022 </a:t>
            </a:r>
            <a:r>
              <a:rPr lang="ko-KR" altLang="en-US" sz="2000" b="1" spc="-150" dirty="0" smtClean="0"/>
              <a:t>김보경</a:t>
            </a:r>
            <a:endParaRPr lang="en-US" altLang="ko-KR" sz="2000" b="1" spc="-150" dirty="0" smtClean="0"/>
          </a:p>
          <a:p>
            <a:r>
              <a:rPr lang="en-US" altLang="ko-KR" sz="2000" b="1" spc="-150" dirty="0" smtClean="0"/>
              <a:t>20163241 </a:t>
            </a:r>
            <a:r>
              <a:rPr lang="ko-KR" altLang="en-US" sz="2000" b="1" spc="-150" dirty="0" err="1" smtClean="0"/>
              <a:t>조영문</a:t>
            </a:r>
            <a:endParaRPr lang="en-US" altLang="ko-KR" sz="2000" b="1" spc="-150" dirty="0" smtClean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474E1-9289-465D-8DAF-3064230592E9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/>
              <a:t>ⓒSaebyeol Yu.</a:t>
            </a:r>
            <a:r>
              <a:rPr lang="ko-KR" altLang="en-US" sz="900" dirty="0"/>
              <a:t> </a:t>
            </a:r>
            <a:r>
              <a:rPr lang="en-US" altLang="ko-KR" sz="900" dirty="0" err="1"/>
              <a:t>Saebyeol’s</a:t>
            </a:r>
            <a:r>
              <a:rPr lang="ko-KR" altLang="en-US" sz="900" dirty="0"/>
              <a:t> </a:t>
            </a:r>
            <a:r>
              <a:rPr lang="en-US" altLang="ko-KR" sz="900" dirty="0"/>
              <a:t>PowerPoint</a:t>
            </a:r>
            <a:endParaRPr lang="ko-KR" altLang="en-US" sz="9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00557C-C0D6-4DCC-B82E-5D4A6E6F5286}"/>
              </a:ext>
            </a:extLst>
          </p:cNvPr>
          <p:cNvSpPr/>
          <p:nvPr/>
        </p:nvSpPr>
        <p:spPr>
          <a:xfrm>
            <a:off x="6096000" y="0"/>
            <a:ext cx="609582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357929-3AC3-451D-A9A8-9139EDEA1317}"/>
              </a:ext>
            </a:extLst>
          </p:cNvPr>
          <p:cNvSpPr/>
          <p:nvPr/>
        </p:nvSpPr>
        <p:spPr>
          <a:xfrm>
            <a:off x="6766343" y="670343"/>
            <a:ext cx="5441699" cy="61876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C8AC2A-825A-4CEE-8F02-8A13C5FF4BFA}"/>
              </a:ext>
            </a:extLst>
          </p:cNvPr>
          <p:cNvSpPr/>
          <p:nvPr/>
        </p:nvSpPr>
        <p:spPr>
          <a:xfrm>
            <a:off x="7426482" y="1340686"/>
            <a:ext cx="4771356" cy="551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B36299-B727-4979-964E-F503FF9FF71D}"/>
              </a:ext>
            </a:extLst>
          </p:cNvPr>
          <p:cNvSpPr/>
          <p:nvPr/>
        </p:nvSpPr>
        <p:spPr>
          <a:xfrm>
            <a:off x="8107029" y="2011029"/>
            <a:ext cx="4101013" cy="4846971"/>
          </a:xfrm>
          <a:prstGeom prst="rect">
            <a:avLst/>
          </a:prstGeom>
          <a:solidFill>
            <a:srgbClr val="F7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1B4EC3-5FB5-4797-8C05-7547382F7021}"/>
              </a:ext>
            </a:extLst>
          </p:cNvPr>
          <p:cNvSpPr/>
          <p:nvPr/>
        </p:nvSpPr>
        <p:spPr>
          <a:xfrm>
            <a:off x="8777372" y="2681372"/>
            <a:ext cx="3430670" cy="4176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7F497-5788-4B0B-B7A4-4040FA66D0C6}"/>
              </a:ext>
            </a:extLst>
          </p:cNvPr>
          <p:cNvSpPr txBox="1"/>
          <p:nvPr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7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712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2.2 Date Maker</a:t>
            </a:r>
            <a:endParaRPr lang="ko-KR" altLang="en-US" sz="4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2080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(2)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sklearn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A62166-DAF5-4C94-82EC-72B11607B98D}"/>
              </a:ext>
            </a:extLst>
          </p:cNvPr>
          <p:cNvSpPr/>
          <p:nvPr/>
        </p:nvSpPr>
        <p:spPr>
          <a:xfrm>
            <a:off x="539987" y="1591723"/>
            <a:ext cx="5551407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BFCF8A-3100-4715-8D44-72C5C144A80C}"/>
              </a:ext>
            </a:extLst>
          </p:cNvPr>
          <p:cNvSpPr/>
          <p:nvPr/>
        </p:nvSpPr>
        <p:spPr>
          <a:xfrm>
            <a:off x="6335794" y="1591724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DFA594-4E39-4499-9AB0-24F4EE6A2974}"/>
              </a:ext>
            </a:extLst>
          </p:cNvPr>
          <p:cNvSpPr/>
          <p:nvPr/>
        </p:nvSpPr>
        <p:spPr>
          <a:xfrm>
            <a:off x="6343702" y="3285674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10A4BE-B46C-4754-BB4E-BADC1DF0E7C5}"/>
              </a:ext>
            </a:extLst>
          </p:cNvPr>
          <p:cNvSpPr/>
          <p:nvPr/>
        </p:nvSpPr>
        <p:spPr>
          <a:xfrm>
            <a:off x="6351609" y="4979624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C6A6890-FC7D-4B78-AC04-96B6B4FA31C2}"/>
              </a:ext>
            </a:extLst>
          </p:cNvPr>
          <p:cNvSpPr/>
          <p:nvPr/>
        </p:nvSpPr>
        <p:spPr>
          <a:xfrm>
            <a:off x="6335793" y="1591724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C87495-AE99-4355-8EFD-AB6A0DFB96A6}"/>
              </a:ext>
            </a:extLst>
          </p:cNvPr>
          <p:cNvSpPr/>
          <p:nvPr/>
        </p:nvSpPr>
        <p:spPr>
          <a:xfrm>
            <a:off x="6335793" y="3285674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5CF04D-C8D2-462E-988C-A80D236EF8A3}"/>
              </a:ext>
            </a:extLst>
          </p:cNvPr>
          <p:cNvSpPr/>
          <p:nvPr/>
        </p:nvSpPr>
        <p:spPr>
          <a:xfrm>
            <a:off x="6335793" y="4979624"/>
            <a:ext cx="956547" cy="14172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54C388-9C27-4696-BED1-61415AC39ECA}"/>
              </a:ext>
            </a:extLst>
          </p:cNvPr>
          <p:cNvSpPr txBox="1"/>
          <p:nvPr/>
        </p:nvSpPr>
        <p:spPr>
          <a:xfrm>
            <a:off x="6559714" y="192720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0EDA8-B8D2-4523-BEBE-A70448B4318E}"/>
              </a:ext>
            </a:extLst>
          </p:cNvPr>
          <p:cNvSpPr txBox="1"/>
          <p:nvPr/>
        </p:nvSpPr>
        <p:spPr>
          <a:xfrm>
            <a:off x="6559714" y="3630192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FAAC46-BCB2-42C5-A5B7-9DCA7B76EFCC}"/>
              </a:ext>
            </a:extLst>
          </p:cNvPr>
          <p:cNvSpPr txBox="1"/>
          <p:nvPr/>
        </p:nvSpPr>
        <p:spPr>
          <a:xfrm>
            <a:off x="6546890" y="5323017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9DDE12-0FCB-4FA4-9F14-A3E72DB00317}"/>
              </a:ext>
            </a:extLst>
          </p:cNvPr>
          <p:cNvSpPr txBox="1"/>
          <p:nvPr/>
        </p:nvSpPr>
        <p:spPr>
          <a:xfrm>
            <a:off x="7418023" y="1760542"/>
            <a:ext cx="4018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tensorflow</a:t>
            </a:r>
            <a:r>
              <a:rPr lang="ko-KR" altLang="en-US" dirty="0"/>
              <a:t>의 </a:t>
            </a:r>
            <a:r>
              <a:rPr lang="en-US" altLang="ko-KR" dirty="0" err="1"/>
              <a:t>to_categorical</a:t>
            </a:r>
            <a:r>
              <a:rPr lang="ko-KR" altLang="en-US" dirty="0"/>
              <a:t>을 사용하는 과정을 보여준다</a:t>
            </a:r>
            <a:r>
              <a:rPr lang="en-US" altLang="ko-KR" dirty="0"/>
              <a:t>. </a:t>
            </a:r>
            <a:r>
              <a:rPr lang="en-US" altLang="ko-KR" dirty="0" err="1"/>
              <a:t>to_categorical</a:t>
            </a:r>
            <a:r>
              <a:rPr lang="ko-KR" altLang="en-US" dirty="0"/>
              <a:t>은 데이터를 오직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표현하는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D5A598-E871-47E5-B051-69A5E3DBB6FE}"/>
              </a:ext>
            </a:extLst>
          </p:cNvPr>
          <p:cNvSpPr txBox="1"/>
          <p:nvPr/>
        </p:nvSpPr>
        <p:spPr>
          <a:xfrm>
            <a:off x="7418023" y="3532630"/>
            <a:ext cx="4018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sklearn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ko-KR" altLang="en-US" dirty="0"/>
              <a:t>을 사용하는 과정을 보인다</a:t>
            </a:r>
            <a:r>
              <a:rPr lang="en-US" altLang="ko-KR" dirty="0"/>
              <a:t>. </a:t>
            </a:r>
            <a:r>
              <a:rPr lang="en-US" altLang="ko-KR" dirty="0" err="1"/>
              <a:t>train_test_split</a:t>
            </a:r>
            <a:r>
              <a:rPr lang="ko-KR" altLang="en-US" dirty="0"/>
              <a:t>은 </a:t>
            </a:r>
            <a:r>
              <a:rPr lang="en-US" altLang="ko-KR" dirty="0"/>
              <a:t>train set</a:t>
            </a:r>
            <a:r>
              <a:rPr lang="ko-KR" altLang="en-US" dirty="0"/>
              <a:t>과 </a:t>
            </a:r>
            <a:r>
              <a:rPr lang="en-US" altLang="ko-KR" dirty="0"/>
              <a:t>test set</a:t>
            </a:r>
            <a:r>
              <a:rPr lang="ko-KR" altLang="en-US" dirty="0"/>
              <a:t>으로 나누는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A2D8DF-7513-49C9-A379-13CF7B3EED32}"/>
              </a:ext>
            </a:extLst>
          </p:cNvPr>
          <p:cNvSpPr txBox="1"/>
          <p:nvPr/>
        </p:nvSpPr>
        <p:spPr>
          <a:xfrm>
            <a:off x="7418023" y="4926378"/>
            <a:ext cx="4018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err="1"/>
              <a:t>Tensorflow</a:t>
            </a:r>
            <a:r>
              <a:rPr lang="ko-KR" altLang="en-US" sz="1600" dirty="0"/>
              <a:t>의 </a:t>
            </a:r>
            <a:r>
              <a:rPr lang="en-US" altLang="ko-KR" sz="1600" dirty="0"/>
              <a:t>Sequential API</a:t>
            </a:r>
            <a:r>
              <a:rPr lang="ko-KR" altLang="en-US" sz="1600" dirty="0"/>
              <a:t>을 사용하여 </a:t>
            </a:r>
            <a:r>
              <a:rPr lang="en-US" altLang="ko-KR" sz="1600" dirty="0"/>
              <a:t>LSTM</a:t>
            </a:r>
            <a:r>
              <a:rPr lang="ko-KR" altLang="en-US" sz="1600" dirty="0"/>
              <a:t>과 </a:t>
            </a:r>
            <a:r>
              <a:rPr lang="en-US" altLang="ko-KR" sz="1600" dirty="0"/>
              <a:t>Dense</a:t>
            </a:r>
            <a:r>
              <a:rPr lang="ko-KR" altLang="en-US" sz="1600" dirty="0"/>
              <a:t>를 연결한다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과정은 학습을 시키기 전</a:t>
            </a:r>
            <a:r>
              <a:rPr lang="en-US" altLang="ko-KR" sz="1600" dirty="0"/>
              <a:t>, </a:t>
            </a:r>
            <a:r>
              <a:rPr lang="ko-KR" altLang="en-US" sz="1600" dirty="0"/>
              <a:t>학습을 시킬 액션 중에 어떤 것인지 모델에게 추론하도록 하는 과정이다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Total </a:t>
            </a:r>
            <a:r>
              <a:rPr lang="en-US" altLang="ko-KR" sz="1600" dirty="0" err="1"/>
              <a:t>Params</a:t>
            </a:r>
            <a:r>
              <a:rPr lang="ko-KR" altLang="en-US" sz="1600" dirty="0"/>
              <a:t>에 있는 값은 학습을 시킬 데이터의 수다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80009864" descr="EMB0000090834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52" y="1621987"/>
            <a:ext cx="5229797" cy="118162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80010184" descr="EMB0000090834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3" y="2783493"/>
            <a:ext cx="4425125" cy="1275309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280009144" descr="EMB00000908346c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500" y="3663572"/>
            <a:ext cx="3764803" cy="2733511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22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C8FC1D-E81C-4C56-8940-A628576E9E82}"/>
              </a:ext>
            </a:extLst>
          </p:cNvPr>
          <p:cNvSpPr txBox="1"/>
          <p:nvPr/>
        </p:nvSpPr>
        <p:spPr>
          <a:xfrm flipH="1">
            <a:off x="576578" y="1679138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2.2 Data Maker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43C15-D2F3-41AF-BDF5-E4F33CE73EB8}"/>
              </a:ext>
            </a:extLst>
          </p:cNvPr>
          <p:cNvSpPr txBox="1"/>
          <p:nvPr/>
        </p:nvSpPr>
        <p:spPr>
          <a:xfrm>
            <a:off x="576578" y="2623590"/>
            <a:ext cx="54950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/>
              <a:t>액션을 학습시키는 과정이다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학습을 </a:t>
            </a:r>
            <a:r>
              <a:rPr lang="en-US" altLang="ko-KR" sz="2000" dirty="0"/>
              <a:t>200</a:t>
            </a:r>
            <a:r>
              <a:rPr lang="ko-KR" altLang="en-US" sz="2000" dirty="0"/>
              <a:t>번 반복하여 학습시킬 것이다</a:t>
            </a:r>
            <a:r>
              <a:rPr lang="en-US" altLang="ko-KR" sz="2000" dirty="0"/>
              <a:t>. 200</a:t>
            </a:r>
            <a:r>
              <a:rPr lang="ko-KR" altLang="en-US" sz="2000" dirty="0"/>
              <a:t>번 학습이 완료가 되면 가장 정확도가 높은 것을 </a:t>
            </a:r>
            <a:r>
              <a:rPr lang="en-US" altLang="ko-KR" sz="2000" dirty="0"/>
              <a:t>model.h5 </a:t>
            </a:r>
            <a:r>
              <a:rPr lang="ko-KR" altLang="en-US" sz="2000" dirty="0"/>
              <a:t>파일에 저장을 한다</a:t>
            </a:r>
            <a:r>
              <a:rPr lang="en-US" altLang="ko-KR" sz="2000" dirty="0" smtClean="0"/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2000" dirty="0"/>
              <a:t>학습을 시킨 결과</a:t>
            </a:r>
            <a:r>
              <a:rPr lang="en-US" altLang="ko-KR" sz="2000" dirty="0"/>
              <a:t>, </a:t>
            </a:r>
            <a:r>
              <a:rPr lang="ko-KR" altLang="en-US" sz="2000" dirty="0"/>
              <a:t>정확도가 </a:t>
            </a:r>
            <a:r>
              <a:rPr lang="en-US" altLang="ko-KR" sz="2000" dirty="0"/>
              <a:t>100%</a:t>
            </a:r>
            <a:r>
              <a:rPr lang="ko-KR" altLang="en-US" sz="2000" dirty="0"/>
              <a:t>가 나왔으며 이것을 </a:t>
            </a:r>
            <a:r>
              <a:rPr lang="en-US" altLang="ko-KR" sz="2000" dirty="0"/>
              <a:t>model.h5 </a:t>
            </a:r>
            <a:r>
              <a:rPr lang="ko-KR" altLang="en-US" sz="2000" dirty="0"/>
              <a:t>파일에 저장하는 것을 보인다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algn="just"/>
            <a:endParaRPr lang="ko-KR" altLang="en-US" sz="20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1CA31F-A4A9-408F-A740-CE9F975AD82F}"/>
              </a:ext>
            </a:extLst>
          </p:cNvPr>
          <p:cNvCxnSpPr>
            <a:cxnSpLocks/>
          </p:cNvCxnSpPr>
          <p:nvPr/>
        </p:nvCxnSpPr>
        <p:spPr>
          <a:xfrm>
            <a:off x="576578" y="1433641"/>
            <a:ext cx="562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154464-CC89-43AC-A18B-701941D595A0}"/>
              </a:ext>
            </a:extLst>
          </p:cNvPr>
          <p:cNvCxnSpPr>
            <a:cxnSpLocks/>
          </p:cNvCxnSpPr>
          <p:nvPr/>
        </p:nvCxnSpPr>
        <p:spPr>
          <a:xfrm>
            <a:off x="576578" y="5624641"/>
            <a:ext cx="562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973056" y="795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80005624" descr="EMB0000090834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218" y="913213"/>
            <a:ext cx="5986782" cy="18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901440" y="12522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280009624" descr="EMB0000090834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218" y="2781428"/>
            <a:ext cx="5986782" cy="33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1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D5A0B2D-F27C-4278-ADE2-3ED834E27CAF}"/>
              </a:ext>
            </a:extLst>
          </p:cNvPr>
          <p:cNvGrpSpPr/>
          <p:nvPr/>
        </p:nvGrpSpPr>
        <p:grpSpPr>
          <a:xfrm>
            <a:off x="5783578" y="1433641"/>
            <a:ext cx="5877561" cy="4191000"/>
            <a:chOff x="5783578" y="1433641"/>
            <a:chExt cx="5877561" cy="4191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6DFFB7-B291-4428-82B1-5DF488E2EA72}"/>
                </a:ext>
              </a:extLst>
            </p:cNvPr>
            <p:cNvSpPr txBox="1"/>
            <p:nvPr/>
          </p:nvSpPr>
          <p:spPr>
            <a:xfrm flipH="1">
              <a:off x="5783578" y="1679138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2.3 </a:t>
              </a:r>
              <a:r>
                <a:rPr lang="ko-KR" altLang="en-US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결과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6E9FEF-2C60-40FF-9102-59D19EA6CBAA}"/>
                </a:ext>
              </a:extLst>
            </p:cNvPr>
            <p:cNvSpPr txBox="1"/>
            <p:nvPr/>
          </p:nvSpPr>
          <p:spPr>
            <a:xfrm>
              <a:off x="5783578" y="2980228"/>
              <a:ext cx="562864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dirty="0"/>
                <a:t>학습 데이터가 담긴 </a:t>
              </a:r>
              <a:r>
                <a:rPr lang="en-US" altLang="ko-KR" dirty="0"/>
                <a:t>model.h5</a:t>
              </a:r>
              <a:r>
                <a:rPr lang="ko-KR" altLang="en-US" dirty="0"/>
                <a:t>을 불러온 후</a:t>
              </a:r>
              <a:r>
                <a:rPr lang="en-US" altLang="ko-KR" dirty="0"/>
                <a:t>, </a:t>
              </a:r>
              <a:r>
                <a:rPr lang="en-US" altLang="ko-KR" dirty="0" err="1"/>
                <a:t>MediaPipe</a:t>
              </a:r>
              <a:r>
                <a:rPr lang="en-US" altLang="ko-KR" dirty="0"/>
                <a:t> </a:t>
              </a:r>
              <a:r>
                <a:rPr lang="ko-KR" altLang="en-US" dirty="0"/>
                <a:t>손 모델을 불러온다</a:t>
              </a:r>
              <a:r>
                <a:rPr lang="en-US" altLang="ko-KR" dirty="0" smtClean="0"/>
                <a:t>.</a:t>
              </a:r>
            </a:p>
            <a:p>
              <a:pPr fontAlgn="base"/>
              <a:r>
                <a:rPr lang="ko-KR" altLang="en-US" dirty="0" err="1"/>
                <a:t>웹캠을</a:t>
              </a:r>
              <a:r>
                <a:rPr lang="ko-KR" altLang="en-US" dirty="0"/>
                <a:t> 연 상태에서 액션을 취할 때 </a:t>
              </a:r>
              <a:r>
                <a:rPr lang="en-US" altLang="ko-KR" dirty="0"/>
                <a:t>3</a:t>
              </a:r>
              <a:r>
                <a:rPr lang="ko-KR" altLang="en-US" dirty="0"/>
                <a:t>번을 반복하는데 그 액션이 맞을 경우에는 그 액션의 문장이 출력되도록 한다</a:t>
              </a:r>
              <a:r>
                <a:rPr lang="en-US" altLang="ko-KR" dirty="0"/>
                <a:t>. </a:t>
              </a:r>
              <a:r>
                <a:rPr lang="ko-KR" altLang="en-US" dirty="0"/>
                <a:t>만약 </a:t>
              </a:r>
              <a:r>
                <a:rPr lang="en-US" altLang="ko-KR" dirty="0"/>
                <a:t>3</a:t>
              </a:r>
              <a:r>
                <a:rPr lang="ko-KR" altLang="en-US" dirty="0"/>
                <a:t>번이 반복되지 않으면 ‘</a:t>
              </a:r>
              <a:r>
                <a:rPr lang="en-US" altLang="ko-KR" dirty="0"/>
                <a:t>?’ </a:t>
              </a:r>
              <a:r>
                <a:rPr lang="ko-KR" altLang="en-US" dirty="0"/>
                <a:t>을 출력하게 한다</a:t>
              </a:r>
              <a:r>
                <a:rPr lang="en-US" altLang="ko-KR" dirty="0"/>
                <a:t>.</a:t>
              </a:r>
              <a:endParaRPr lang="ko-KR" altLang="en-US" dirty="0"/>
            </a:p>
            <a:p>
              <a:pPr fontAlgn="base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A764376-B8C6-4D42-87EC-C0752B927AFC}"/>
                </a:ext>
              </a:extLst>
            </p:cNvPr>
            <p:cNvCxnSpPr>
              <a:cxnSpLocks/>
            </p:cNvCxnSpPr>
            <p:nvPr/>
          </p:nvCxnSpPr>
          <p:spPr>
            <a:xfrm>
              <a:off x="5783578" y="1433641"/>
              <a:ext cx="56286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A45FE65-B59F-428B-AA84-A73746A5D324}"/>
                </a:ext>
              </a:extLst>
            </p:cNvPr>
            <p:cNvCxnSpPr>
              <a:cxnSpLocks/>
            </p:cNvCxnSpPr>
            <p:nvPr/>
          </p:nvCxnSpPr>
          <p:spPr>
            <a:xfrm>
              <a:off x="5783578" y="5624641"/>
              <a:ext cx="56286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3568" y="13167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80005464" descr="EMB0000090834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3778"/>
            <a:ext cx="5406202" cy="40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3568" y="13167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80009224" descr="EMB00000908348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934"/>
            <a:ext cx="5646738" cy="19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머신프젝구현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15529" y="481934"/>
            <a:ext cx="7546848" cy="5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C85AE-0AA9-4A3C-B167-387338CC86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7D40C-FF19-4F22-9628-712F58457969}"/>
              </a:ext>
            </a:extLst>
          </p:cNvPr>
          <p:cNvSpPr txBox="1"/>
          <p:nvPr/>
        </p:nvSpPr>
        <p:spPr>
          <a:xfrm>
            <a:off x="368968" y="2137645"/>
            <a:ext cx="27735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6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1B3A7F-9663-4CE0-96AA-191C4829B74D}"/>
              </a:ext>
            </a:extLst>
          </p:cNvPr>
          <p:cNvCxnSpPr>
            <a:cxnSpLocks/>
          </p:cNvCxnSpPr>
          <p:nvPr/>
        </p:nvCxnSpPr>
        <p:spPr>
          <a:xfrm>
            <a:off x="368968" y="3429000"/>
            <a:ext cx="399448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9DAF6B-12AF-478D-A7FC-202E1D88853F}"/>
              </a:ext>
            </a:extLst>
          </p:cNvPr>
          <p:cNvSpPr txBox="1"/>
          <p:nvPr/>
        </p:nvSpPr>
        <p:spPr>
          <a:xfrm>
            <a:off x="369609" y="361461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결론</a:t>
            </a:r>
            <a:endParaRPr lang="ko-KR" altLang="en-US" sz="28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0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7423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프로젝트 결과 논의 및 활용방안</a:t>
            </a:r>
            <a:endParaRPr lang="ko-KR" altLang="en-US" sz="4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9074950" y="327746"/>
            <a:ext cx="7086594" cy="33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0827" y="1611301"/>
            <a:ext cx="106198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본 프로젝트로 의사소통을 언어가 아닌 제스처를 사용함으로써 더 다양한 방법으로 소통하고 생활할 수 있도록 목표로 두고 프로그램을 기술함 프로그램의 인식률은 제스처 학습을 시키면 시킬수록 높아졌으며</a:t>
            </a:r>
            <a:r>
              <a:rPr lang="en-US" altLang="ko-KR" sz="2000" dirty="0"/>
              <a:t>, </a:t>
            </a:r>
            <a:r>
              <a:rPr lang="ko-KR" altLang="en-US" sz="2000" dirty="0"/>
              <a:t>양손 각각의 다른 </a:t>
            </a:r>
            <a:r>
              <a:rPr lang="ko-KR" altLang="en-US" sz="2000" dirty="0" err="1"/>
              <a:t>제스쳐를</a:t>
            </a:r>
            <a:r>
              <a:rPr lang="ko-KR" altLang="en-US" sz="2000" dirty="0"/>
              <a:t> 인식 시키기는 어려움이 있었으며 추가적인 제스처를 적용하면서 본 프로그램이 보다 더 다양한 수화 번역이 가능할 것으로 </a:t>
            </a:r>
            <a:r>
              <a:rPr lang="ko-KR" altLang="en-US" sz="2000" dirty="0" smtClean="0"/>
              <a:t>보임</a:t>
            </a:r>
            <a:r>
              <a:rPr lang="en-US" altLang="ko-KR" sz="2000" dirty="0" smtClean="0"/>
              <a:t>.</a:t>
            </a:r>
          </a:p>
          <a:p>
            <a:pPr fontAlgn="base"/>
            <a:endParaRPr lang="en-US" altLang="ko-KR" sz="2000" dirty="0" smtClean="0"/>
          </a:p>
          <a:p>
            <a:pPr fontAlgn="base"/>
            <a:r>
              <a:rPr lang="ko-KR" altLang="en-US" sz="2000" dirty="0"/>
              <a:t>본 프로젝트는 단순 의사소통 언어를 넘어서 제스처와 인공지능을 활용하여 가상의 </a:t>
            </a:r>
            <a:r>
              <a:rPr lang="en-US" altLang="ko-KR" sz="2000" dirty="0"/>
              <a:t>3</a:t>
            </a:r>
            <a:r>
              <a:rPr lang="ko-KR" altLang="en-US" sz="2000" dirty="0"/>
              <a:t>차원 공간에서 </a:t>
            </a:r>
            <a:r>
              <a:rPr lang="ko-KR" altLang="en-US" sz="2000" dirty="0" err="1"/>
              <a:t>입력력장치</a:t>
            </a:r>
            <a:r>
              <a:rPr lang="en-US" altLang="ko-KR" sz="2000" dirty="0"/>
              <a:t>(</a:t>
            </a:r>
            <a:r>
              <a:rPr lang="ko-KR" altLang="en-US" sz="2000" dirty="0"/>
              <a:t>마우스</a:t>
            </a:r>
            <a:r>
              <a:rPr lang="en-US" altLang="ko-KR" sz="2000" dirty="0"/>
              <a:t>, </a:t>
            </a:r>
            <a:r>
              <a:rPr lang="ko-KR" altLang="en-US" sz="2000" dirty="0"/>
              <a:t>키보드 등</a:t>
            </a:r>
            <a:r>
              <a:rPr lang="en-US" altLang="ko-KR" sz="2000" dirty="0"/>
              <a:t>)</a:t>
            </a:r>
            <a:r>
              <a:rPr lang="ko-KR" altLang="en-US" sz="2000" dirty="0"/>
              <a:t>을 대체할 형태로 프로그램을 목표로 제작해보았다</a:t>
            </a:r>
            <a:r>
              <a:rPr lang="en-US" altLang="ko-KR" sz="2000" dirty="0"/>
              <a:t>. LSTM</a:t>
            </a:r>
            <a:r>
              <a:rPr lang="ko-KR" altLang="en-US" sz="2000" dirty="0"/>
              <a:t>을 활용하여 인공지능 </a:t>
            </a:r>
            <a:r>
              <a:rPr lang="ko-KR" altLang="en-US" sz="2000" dirty="0" err="1"/>
              <a:t>학습을시킨</a:t>
            </a:r>
            <a:r>
              <a:rPr lang="ko-KR" altLang="en-US" sz="2000" dirty="0"/>
              <a:t> 후 캠을 통해 </a:t>
            </a:r>
            <a:r>
              <a:rPr lang="en-US" altLang="ko-KR" sz="2000" dirty="0"/>
              <a:t>come, ok, stop, no, love </a:t>
            </a:r>
            <a:r>
              <a:rPr lang="ko-KR" altLang="en-US" sz="2000" dirty="0"/>
              <a:t>등 제스처를 대략 </a:t>
            </a:r>
            <a:r>
              <a:rPr lang="en-US" altLang="ko-KR" sz="2000" dirty="0"/>
              <a:t>80%</a:t>
            </a:r>
            <a:r>
              <a:rPr lang="ko-KR" altLang="en-US" sz="2000" dirty="0"/>
              <a:t>정도의 정확도로 인식하는 결과를 볼 수 있었다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fontAlgn="base"/>
            <a:r>
              <a:rPr lang="ko-KR" altLang="en-US" sz="2000" dirty="0"/>
              <a:t>해당 연구로 통해 </a:t>
            </a:r>
            <a:r>
              <a:rPr lang="ko-KR" altLang="en-US" sz="2000" dirty="0" err="1"/>
              <a:t>손목관절이</a:t>
            </a:r>
            <a:r>
              <a:rPr lang="ko-KR" altLang="en-US" sz="2000" dirty="0"/>
              <a:t> 불편하거나 타수가 늦어 키보드를 치기 불편한 점 등 입력장치 </a:t>
            </a:r>
            <a:r>
              <a:rPr lang="ko-KR" altLang="en-US" sz="2000" dirty="0" err="1"/>
              <a:t>이용중에</a:t>
            </a:r>
            <a:r>
              <a:rPr lang="ko-KR" altLang="en-US" sz="2000" dirty="0"/>
              <a:t> 불편한 부분을 보완할 수 있는 프로그램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어플</a:t>
            </a:r>
            <a:r>
              <a:rPr lang="ko-KR" altLang="en-US" sz="2000" dirty="0"/>
              <a:t> 제작 및 그 외에도 해당 연구를 더 나아가 </a:t>
            </a:r>
            <a:r>
              <a:rPr lang="ko-KR" altLang="en-US" sz="2000" dirty="0" err="1"/>
              <a:t>머신러닝을</a:t>
            </a:r>
            <a:r>
              <a:rPr lang="ko-KR" altLang="en-US" sz="2000" dirty="0"/>
              <a:t> 더 응용 한다면 사회적 약자</a:t>
            </a:r>
            <a:r>
              <a:rPr lang="en-US" altLang="ko-KR" sz="2000" dirty="0"/>
              <a:t>(</a:t>
            </a:r>
            <a:r>
              <a:rPr lang="ko-KR" altLang="en-US" sz="2000" dirty="0"/>
              <a:t>청각 장애인</a:t>
            </a:r>
            <a:r>
              <a:rPr lang="en-US" altLang="ko-KR" sz="2000" dirty="0"/>
              <a:t>)</a:t>
            </a:r>
            <a:r>
              <a:rPr lang="ko-KR" altLang="en-US" sz="2000" dirty="0"/>
              <a:t>의 수화를 번역할 수 있는 프로그램으로 연결할 수 있을 가능성이 보인다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867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4084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/>
              <a:t>프로젝트 기대성과</a:t>
            </a:r>
            <a:endParaRPr lang="ko-KR" altLang="en-US" sz="4000" spc="-3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6099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갈매기형 수장 5">
            <a:extLst>
              <a:ext uri="{FF2B5EF4-FFF2-40B4-BE49-F238E27FC236}">
                <a16:creationId xmlns:a16="http://schemas.microsoft.com/office/drawing/2014/main" id="{12DC58A4-C414-4F2F-9CA9-968242C933D2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갈매기형 수장 4">
            <a:extLst>
              <a:ext uri="{FF2B5EF4-FFF2-40B4-BE49-F238E27FC236}">
                <a16:creationId xmlns:a16="http://schemas.microsoft.com/office/drawing/2014/main" id="{4130F2A3-4BF0-424B-8976-6220B9B3D088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F376D8BE-E612-4444-9687-FB38FD60E8FA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03B1F3E2-CC0A-4248-9677-BD6A8AC0A3B9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00F9D7A3-ABAC-4E3B-8B27-82702A9509DC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F5903408-6F03-4B8E-887B-F0F5B41E89C4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88D9B7-20E1-492B-8791-00701A5EAD5F}"/>
              </a:ext>
            </a:extLst>
          </p:cNvPr>
          <p:cNvSpPr txBox="1"/>
          <p:nvPr/>
        </p:nvSpPr>
        <p:spPr>
          <a:xfrm>
            <a:off x="582415" y="1364219"/>
            <a:ext cx="3126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본 프로젝트로 </a:t>
            </a:r>
            <a:r>
              <a:rPr lang="en-US" altLang="ko-KR" dirty="0"/>
              <a:t>LSTM</a:t>
            </a:r>
            <a:r>
              <a:rPr lang="ko-KR" altLang="en-US" dirty="0"/>
              <a:t>알고리즘 기술을 이해하고 습득할 수 있으며 </a:t>
            </a:r>
            <a:r>
              <a:rPr lang="en-US" altLang="ko-KR" dirty="0"/>
              <a:t>Python</a:t>
            </a:r>
            <a:r>
              <a:rPr lang="ko-KR" altLang="en-US" dirty="0"/>
              <a:t>의 활용 능력이 향상 될 것으로 보임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3F04E-6C07-4F59-8627-DBD53F686E39}"/>
              </a:ext>
            </a:extLst>
          </p:cNvPr>
          <p:cNvSpPr txBox="1"/>
          <p:nvPr/>
        </p:nvSpPr>
        <p:spPr>
          <a:xfrm>
            <a:off x="6902515" y="1400426"/>
            <a:ext cx="5007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본 프로젝트로 사회적 약자</a:t>
            </a:r>
            <a:r>
              <a:rPr lang="en-US" altLang="ko-KR" dirty="0"/>
              <a:t>(</a:t>
            </a:r>
            <a:r>
              <a:rPr lang="ko-KR" altLang="en-US" dirty="0"/>
              <a:t>청각 장애인</a:t>
            </a:r>
            <a:r>
              <a:rPr lang="en-US" altLang="ko-KR" dirty="0"/>
              <a:t>)</a:t>
            </a:r>
            <a:r>
              <a:rPr lang="ko-KR" altLang="en-US" dirty="0"/>
              <a:t>의 수화를 번역 할 수 있는 프로그램을 제작하여 장애인복지단체 등에 건의 함으로서 장애인 교육</a:t>
            </a:r>
            <a:r>
              <a:rPr lang="en-US" altLang="ko-KR" dirty="0"/>
              <a:t>, </a:t>
            </a:r>
            <a:r>
              <a:rPr lang="ko-KR" altLang="en-US" dirty="0"/>
              <a:t>장애인 </a:t>
            </a:r>
            <a:r>
              <a:rPr lang="ko-KR" altLang="en-US" dirty="0" err="1"/>
              <a:t>상담등에</a:t>
            </a:r>
            <a:r>
              <a:rPr lang="ko-KR" altLang="en-US" dirty="0"/>
              <a:t> 활용될 수 있는 </a:t>
            </a:r>
            <a:r>
              <a:rPr lang="ko-KR" altLang="en-US" dirty="0" err="1"/>
              <a:t>좋은효과가</a:t>
            </a:r>
            <a:r>
              <a:rPr lang="ko-KR" altLang="en-US" dirty="0"/>
              <a:t> 기대됨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413940-1158-4F74-B7C9-8B5ADC5B82A7}"/>
              </a:ext>
            </a:extLst>
          </p:cNvPr>
          <p:cNvSpPr txBox="1"/>
          <p:nvPr/>
        </p:nvSpPr>
        <p:spPr>
          <a:xfrm>
            <a:off x="2987050" y="5322378"/>
            <a:ext cx="5389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본 프로젝트의 결과를 바탕으로 프로그램 및 </a:t>
            </a:r>
            <a:r>
              <a:rPr lang="ko-KR" altLang="en-US" dirty="0" err="1"/>
              <a:t>어플을</a:t>
            </a:r>
            <a:r>
              <a:rPr lang="ko-KR" altLang="en-US" dirty="0"/>
              <a:t> 제작하여 더 나아가 가상화 시스템에 응용 된다면 가상현실</a:t>
            </a:r>
            <a:r>
              <a:rPr lang="en-US" altLang="ko-KR" dirty="0"/>
              <a:t>, </a:t>
            </a:r>
            <a:r>
              <a:rPr lang="ko-KR" altLang="en-US" dirty="0" err="1"/>
              <a:t>메타버스를</a:t>
            </a:r>
            <a:r>
              <a:rPr lang="ko-KR" altLang="en-US" dirty="0"/>
              <a:t> 이용하고 싶은 사회적 </a:t>
            </a:r>
            <a:r>
              <a:rPr lang="ko-KR" altLang="en-US" dirty="0" err="1"/>
              <a:t>약자들에게도</a:t>
            </a:r>
            <a:r>
              <a:rPr lang="ko-KR" altLang="en-US" dirty="0"/>
              <a:t> 수요가 발생하여 수출을 통한 수입 창출이 기대됨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E4128-63BF-4021-9634-009386EC6313}"/>
              </a:ext>
            </a:extLst>
          </p:cNvPr>
          <p:cNvSpPr txBox="1"/>
          <p:nvPr/>
        </p:nvSpPr>
        <p:spPr>
          <a:xfrm>
            <a:off x="1074386" y="362191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기슬적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측면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62504-A081-4511-9042-E304ACFB0DE9}"/>
              </a:ext>
            </a:extLst>
          </p:cNvPr>
          <p:cNvSpPr txBox="1"/>
          <p:nvPr/>
        </p:nvSpPr>
        <p:spPr>
          <a:xfrm>
            <a:off x="5094007" y="3621917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경제적 측면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3057DC-1690-4A08-B493-842E848E32A9}"/>
              </a:ext>
            </a:extLst>
          </p:cNvPr>
          <p:cNvSpPr txBox="1"/>
          <p:nvPr/>
        </p:nvSpPr>
        <p:spPr>
          <a:xfrm>
            <a:off x="8708744" y="3621916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사회적 측면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88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610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/>
              <a:t>프로젝트 달성도</a:t>
            </a:r>
            <a:endParaRPr lang="ko-KR" altLang="en-US" sz="4000" spc="-3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B7A843-E4E5-4241-B09E-B20C4EADE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57052"/>
              </p:ext>
            </p:extLst>
          </p:nvPr>
        </p:nvGraphicFramePr>
        <p:xfrm>
          <a:off x="542544" y="1347565"/>
          <a:ext cx="10752021" cy="5240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33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96291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  <a:gridCol w="4150053">
                  <a:extLst>
                    <a:ext uri="{9D8B030D-6E8A-4147-A177-3AD203B41FA5}">
                      <a16:colId xmlns:a16="http://schemas.microsoft.com/office/drawing/2014/main" val="302632844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목표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중요도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(%)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달성도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(%)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알고리즘 완성도 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프로젝트의 프로그램이 목표대로 실행되려면 어떤 알고리즘이 효율적일지 여러 시행착오를 겪었다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 모델 완성도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프로젝트의 프로그램이 목표대로 실행되려면 어떤 알고리즘이 효율적일지 여러 시행착오를 겪었다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인식률 정확도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35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28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LSTM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학습시켜 데이터를 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npy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형태로 저장하였다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학습을 시키면 시킬수록 인식률이 높아지므로 중요 부분에 속한다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빠르게 움직이거나 양손 다른 동작을 하고 있을 경우 인식이 어려웠다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LSTM</a:t>
                      </a:r>
                      <a:r>
                        <a:rPr lang="en-US" altLang="ko-KR" sz="20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학습량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35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Colab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사용하여 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LSTM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학습을 반복시켰다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88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0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996411-289F-42D8-95D8-C31B5DA8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40C-FF19-4F22-9628-712F58457969}"/>
              </a:ext>
            </a:extLst>
          </p:cNvPr>
          <p:cNvSpPr txBox="1"/>
          <p:nvPr/>
        </p:nvSpPr>
        <p:spPr>
          <a:xfrm>
            <a:off x="368968" y="2137645"/>
            <a:ext cx="27735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r>
              <a:rPr lang="en-US" altLang="ko-KR" sz="6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1B3A7F-9663-4CE0-96AA-191C4829B74D}"/>
              </a:ext>
            </a:extLst>
          </p:cNvPr>
          <p:cNvCxnSpPr>
            <a:cxnSpLocks/>
          </p:cNvCxnSpPr>
          <p:nvPr/>
        </p:nvCxnSpPr>
        <p:spPr>
          <a:xfrm>
            <a:off x="368968" y="3429000"/>
            <a:ext cx="399448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9DAF6B-12AF-478D-A7FC-202E1D88853F}"/>
              </a:ext>
            </a:extLst>
          </p:cNvPr>
          <p:cNvSpPr txBox="1"/>
          <p:nvPr/>
        </p:nvSpPr>
        <p:spPr>
          <a:xfrm>
            <a:off x="369609" y="3614610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참고문헌</a:t>
            </a:r>
            <a:endParaRPr lang="ko-KR" altLang="en-US" sz="28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13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/>
              <a:t>참고문헌</a:t>
            </a:r>
            <a:endParaRPr lang="ko-KR" altLang="en-US" sz="4000" spc="-3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4FDF8E-3FA4-4910-A09B-ADDA42A2C1A9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FF69F-2EED-444F-ACE9-B21A16E3F29E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6BAD2B-B0D7-4DB0-83C8-0F619484828B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EC69E7-98EC-4D0B-891D-2E2DB2240FC8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F4FA7B-5018-4CC5-AB8C-B4FABE6CCEAF}"/>
              </a:ext>
            </a:extLst>
          </p:cNvPr>
          <p:cNvSpPr txBox="1"/>
          <p:nvPr/>
        </p:nvSpPr>
        <p:spPr>
          <a:xfrm>
            <a:off x="1330068" y="2406805"/>
            <a:ext cx="435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u="sng" dirty="0">
                <a:hlinkClick r:id="rId2"/>
              </a:rPr>
              <a:t>https://www.youtube.com/watch?v=eHxDWhtbRCk</a:t>
            </a:r>
            <a:endParaRPr lang="en-US" altLang="ko-K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9B04C3-50D6-4569-94DC-CF8891663E1C}"/>
              </a:ext>
            </a:extLst>
          </p:cNvPr>
          <p:cNvSpPr txBox="1"/>
          <p:nvPr/>
        </p:nvSpPr>
        <p:spPr>
          <a:xfrm>
            <a:off x="7082106" y="2545304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/>
              <a:t>https://makernambo.com/151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E59F6C-1164-4B9B-BA4F-F3412EF0B144}"/>
              </a:ext>
            </a:extLst>
          </p:cNvPr>
          <p:cNvSpPr txBox="1"/>
          <p:nvPr/>
        </p:nvSpPr>
        <p:spPr>
          <a:xfrm>
            <a:off x="1330068" y="4839070"/>
            <a:ext cx="4501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u="sng" dirty="0"/>
              <a:t>https://www.koreascience.or.kr/article/JAKO201919866854640.pdf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248819" y="497756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https://wikidocs.net/22647</a:t>
            </a:r>
          </a:p>
        </p:txBody>
      </p:sp>
    </p:spTree>
    <p:extLst>
      <p:ext uri="{BB962C8B-B14F-4D97-AF65-F5344CB8AC3E}">
        <p14:creationId xmlns:p14="http://schemas.microsoft.com/office/powerpoint/2010/main" val="17058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7FBD146-31D5-4FFF-8FC8-FB10279EF9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AD297-42AA-4195-A260-630E4B20F96E}"/>
              </a:ext>
            </a:extLst>
          </p:cNvPr>
          <p:cNvSpPr txBox="1"/>
          <p:nvPr/>
        </p:nvSpPr>
        <p:spPr>
          <a:xfrm>
            <a:off x="4524897" y="1046490"/>
            <a:ext cx="3142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067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5BD70F-40ED-4DFA-927F-4D31601D83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1EC423-56E3-4399-87FE-B49D17E1979C}"/>
              </a:ext>
            </a:extLst>
          </p:cNvPr>
          <p:cNvSpPr txBox="1"/>
          <p:nvPr/>
        </p:nvSpPr>
        <p:spPr>
          <a:xfrm>
            <a:off x="6467744" y="256674"/>
            <a:ext cx="1172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/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ECC8B8-666D-4802-97AF-3A8CAD01CBA3}"/>
              </a:ext>
            </a:extLst>
          </p:cNvPr>
          <p:cNvCxnSpPr>
            <a:cxnSpLocks/>
          </p:cNvCxnSpPr>
          <p:nvPr/>
        </p:nvCxnSpPr>
        <p:spPr>
          <a:xfrm>
            <a:off x="6096000" y="1179061"/>
            <a:ext cx="54854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D61575-2792-4180-AB12-6316A8E3FB6A}"/>
              </a:ext>
            </a:extLst>
          </p:cNvPr>
          <p:cNvGrpSpPr/>
          <p:nvPr/>
        </p:nvGrpSpPr>
        <p:grpSpPr>
          <a:xfrm>
            <a:off x="7053802" y="2034957"/>
            <a:ext cx="1536444" cy="646331"/>
            <a:chOff x="7069844" y="1558845"/>
            <a:chExt cx="1536444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49552F-690A-4963-9D94-DD5D26B050E4}"/>
                </a:ext>
              </a:extLst>
            </p:cNvPr>
            <p:cNvSpPr txBox="1"/>
            <p:nvPr/>
          </p:nvSpPr>
          <p:spPr>
            <a:xfrm>
              <a:off x="7069844" y="155884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1</a:t>
              </a:r>
              <a:endParaRPr lang="ko-KR" altLang="en-US" sz="36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CE473A-F32E-4009-9CED-4EEC4220DE69}"/>
                </a:ext>
              </a:extLst>
            </p:cNvPr>
            <p:cNvSpPr txBox="1"/>
            <p:nvPr/>
          </p:nvSpPr>
          <p:spPr>
            <a:xfrm>
              <a:off x="7780421" y="1620400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/>
                <a:t>서론</a:t>
              </a:r>
              <a:endParaRPr lang="ko-KR" altLang="en-US" sz="2800" spc="-3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118589-0A54-41ED-831F-E7049D103856}"/>
              </a:ext>
            </a:extLst>
          </p:cNvPr>
          <p:cNvGrpSpPr/>
          <p:nvPr/>
        </p:nvGrpSpPr>
        <p:grpSpPr>
          <a:xfrm>
            <a:off x="7053802" y="3122626"/>
            <a:ext cx="2238559" cy="646331"/>
            <a:chOff x="7069844" y="1558845"/>
            <a:chExt cx="223855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8DE8F8-A742-4759-A36D-A74A02B66093}"/>
                </a:ext>
              </a:extLst>
            </p:cNvPr>
            <p:cNvSpPr txBox="1"/>
            <p:nvPr/>
          </p:nvSpPr>
          <p:spPr>
            <a:xfrm>
              <a:off x="7069844" y="155884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2</a:t>
              </a:r>
              <a:endParaRPr lang="ko-KR" altLang="en-US" sz="36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EA1B9-D49E-40C9-916B-D823B705149C}"/>
                </a:ext>
              </a:extLst>
            </p:cNvPr>
            <p:cNvSpPr txBox="1"/>
            <p:nvPr/>
          </p:nvSpPr>
          <p:spPr>
            <a:xfrm>
              <a:off x="7780421" y="1620400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/>
                <a:t>수행 내용</a:t>
              </a:r>
              <a:endParaRPr lang="ko-KR" altLang="en-US" sz="2800" spc="-3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5C933E-5CF3-4392-AC1C-7EDD5521A806}"/>
              </a:ext>
            </a:extLst>
          </p:cNvPr>
          <p:cNvGrpSpPr/>
          <p:nvPr/>
        </p:nvGrpSpPr>
        <p:grpSpPr>
          <a:xfrm>
            <a:off x="7053802" y="4210295"/>
            <a:ext cx="1536444" cy="646331"/>
            <a:chOff x="7069844" y="1558845"/>
            <a:chExt cx="1536444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1B3E57-6A5D-4FA0-BC7E-975D2E8CCC62}"/>
                </a:ext>
              </a:extLst>
            </p:cNvPr>
            <p:cNvSpPr txBox="1"/>
            <p:nvPr/>
          </p:nvSpPr>
          <p:spPr>
            <a:xfrm>
              <a:off x="7069844" y="155884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3</a:t>
              </a:r>
              <a:endParaRPr lang="ko-KR" altLang="en-US" sz="36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4AB7E2-0D93-4A31-82B5-0F41F83D4402}"/>
                </a:ext>
              </a:extLst>
            </p:cNvPr>
            <p:cNvSpPr txBox="1"/>
            <p:nvPr/>
          </p:nvSpPr>
          <p:spPr>
            <a:xfrm>
              <a:off x="7780421" y="1620400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/>
                <a:t>결론</a:t>
              </a:r>
              <a:endParaRPr lang="ko-KR" altLang="en-US" sz="2800" spc="-3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792CEB-71C0-4C5F-B944-8BDD88A2FEC8}"/>
              </a:ext>
            </a:extLst>
          </p:cNvPr>
          <p:cNvGrpSpPr/>
          <p:nvPr/>
        </p:nvGrpSpPr>
        <p:grpSpPr>
          <a:xfrm>
            <a:off x="7053802" y="5297964"/>
            <a:ext cx="2177645" cy="646331"/>
            <a:chOff x="7069844" y="1558845"/>
            <a:chExt cx="217764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54B463-297D-4942-8BB6-F75D662AFE25}"/>
                </a:ext>
              </a:extLst>
            </p:cNvPr>
            <p:cNvSpPr txBox="1"/>
            <p:nvPr/>
          </p:nvSpPr>
          <p:spPr>
            <a:xfrm>
              <a:off x="7069844" y="155884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4</a:t>
              </a:r>
              <a:endParaRPr lang="ko-KR" altLang="en-US" sz="36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B09E00-E3EB-4694-BE92-C5DB3E302C7A}"/>
                </a:ext>
              </a:extLst>
            </p:cNvPr>
            <p:cNvSpPr txBox="1"/>
            <p:nvPr/>
          </p:nvSpPr>
          <p:spPr>
            <a:xfrm>
              <a:off x="7780421" y="1620400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/>
                <a:t>참고문헌</a:t>
              </a:r>
              <a:endParaRPr lang="ko-KR" altLang="en-US" sz="28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6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07576-4B82-4057-B863-517EE18D2D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73D2A-D83F-468D-8DE8-46A9E4D5787E}"/>
              </a:ext>
            </a:extLst>
          </p:cNvPr>
          <p:cNvSpPr txBox="1"/>
          <p:nvPr/>
        </p:nvSpPr>
        <p:spPr>
          <a:xfrm>
            <a:off x="368968" y="2137645"/>
            <a:ext cx="27735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5"/>
                </a:solidFill>
              </a:rPr>
              <a:t>Part </a:t>
            </a:r>
            <a:r>
              <a:rPr lang="en-US" altLang="ko-KR" sz="6600" b="1" dirty="0" smtClean="0">
                <a:solidFill>
                  <a:schemeClr val="accent5"/>
                </a:solidFill>
              </a:rPr>
              <a:t>1 </a:t>
            </a:r>
            <a:endParaRPr lang="ko-KR" altLang="en-US" sz="6600" b="1" dirty="0">
              <a:solidFill>
                <a:schemeClr val="accent5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AD02A9-3781-4318-B3D8-519AD98D34CA}"/>
              </a:ext>
            </a:extLst>
          </p:cNvPr>
          <p:cNvCxnSpPr>
            <a:cxnSpLocks/>
          </p:cNvCxnSpPr>
          <p:nvPr/>
        </p:nvCxnSpPr>
        <p:spPr>
          <a:xfrm>
            <a:off x="368968" y="3429000"/>
            <a:ext cx="399448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17FCE6-5BF4-4D81-A9B3-85E3572ECF9D}"/>
              </a:ext>
            </a:extLst>
          </p:cNvPr>
          <p:cNvSpPr txBox="1"/>
          <p:nvPr/>
        </p:nvSpPr>
        <p:spPr>
          <a:xfrm>
            <a:off x="369609" y="361461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5"/>
                </a:solidFill>
              </a:rPr>
              <a:t>서론</a:t>
            </a:r>
            <a:endParaRPr lang="en-US" altLang="ko-KR" sz="2800" spc="-15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9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C8FC1D-E81C-4C56-8940-A628576E9E82}"/>
              </a:ext>
            </a:extLst>
          </p:cNvPr>
          <p:cNvSpPr txBox="1"/>
          <p:nvPr/>
        </p:nvSpPr>
        <p:spPr>
          <a:xfrm flipH="1">
            <a:off x="473136" y="1253253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목표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43C15-D2F3-41AF-BDF5-E4F33CE73EB8}"/>
              </a:ext>
            </a:extLst>
          </p:cNvPr>
          <p:cNvSpPr txBox="1"/>
          <p:nvPr/>
        </p:nvSpPr>
        <p:spPr>
          <a:xfrm>
            <a:off x="473136" y="2197706"/>
            <a:ext cx="5628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프로젝트 연구에 앞서 해당 연구의 목표는 의사소통을 언어가 아닌 제스처를 사용함으로써 인공지능을 활용해 제스처 인식 프로그램을 만들어 보고자 한다</a:t>
            </a:r>
            <a:r>
              <a:rPr lang="en-US" altLang="ko-KR" dirty="0"/>
              <a:t>. </a:t>
            </a:r>
            <a:r>
              <a:rPr lang="ko-KR" altLang="en-US" dirty="0"/>
              <a:t>해당 연구를 더 나아가 </a:t>
            </a:r>
            <a:r>
              <a:rPr lang="ko-KR" altLang="en-US" dirty="0" err="1"/>
              <a:t>머신러닝을</a:t>
            </a:r>
            <a:r>
              <a:rPr lang="ko-KR" altLang="en-US" dirty="0"/>
              <a:t> 더 응용할 수 있다면 수화로 소통하는 사회적 약자</a:t>
            </a:r>
            <a:r>
              <a:rPr lang="en-US" altLang="ko-KR" dirty="0"/>
              <a:t>(</a:t>
            </a:r>
            <a:r>
              <a:rPr lang="ko-KR" altLang="en-US" dirty="0"/>
              <a:t>청각 장애인</a:t>
            </a:r>
            <a:r>
              <a:rPr lang="en-US" altLang="ko-KR" dirty="0"/>
              <a:t>)</a:t>
            </a:r>
            <a:r>
              <a:rPr lang="ko-KR" altLang="en-US" dirty="0"/>
              <a:t>의 수화를 번역할 수 있는 </a:t>
            </a:r>
            <a:r>
              <a:rPr lang="ko-KR" altLang="en-US" dirty="0" err="1"/>
              <a:t>프로그램으로까지</a:t>
            </a:r>
            <a:r>
              <a:rPr lang="ko-KR" altLang="en-US" dirty="0"/>
              <a:t> 연결할 수 있을 가능성이 보인다</a:t>
            </a:r>
            <a:r>
              <a:rPr lang="en-US" altLang="ko-KR" dirty="0"/>
              <a:t>. </a:t>
            </a:r>
            <a:r>
              <a:rPr lang="ko-KR" altLang="en-US" dirty="0"/>
              <a:t>본 프로젝트는 </a:t>
            </a:r>
            <a:r>
              <a:rPr lang="en-US" altLang="ko-KR" dirty="0"/>
              <a:t>LSTM</a:t>
            </a:r>
            <a:r>
              <a:rPr lang="ko-KR" altLang="en-US" dirty="0"/>
              <a:t>을 활용하여 </a:t>
            </a:r>
            <a:r>
              <a:rPr lang="ko-KR" altLang="en-US" dirty="0" err="1"/>
              <a:t>인공지능에게</a:t>
            </a:r>
            <a:r>
              <a:rPr lang="ko-KR" altLang="en-US" dirty="0"/>
              <a:t> 학습을 시킨 후에 </a:t>
            </a:r>
            <a:r>
              <a:rPr lang="en-US" altLang="ko-KR" dirty="0"/>
              <a:t>Python</a:t>
            </a:r>
            <a:r>
              <a:rPr lang="ko-KR" altLang="en-US" dirty="0"/>
              <a:t>을 통해 결과를 보일 것이다</a:t>
            </a:r>
            <a:r>
              <a:rPr lang="en-US" altLang="ko-KR" dirty="0"/>
              <a:t>. </a:t>
            </a:r>
            <a:r>
              <a:rPr lang="ko-KR" altLang="en-US" dirty="0"/>
              <a:t>시간이 허락하는 한 프로젝트가 진행되는 과정에서 </a:t>
            </a:r>
            <a:r>
              <a:rPr lang="ko-KR" altLang="en-US" dirty="0" err="1"/>
              <a:t>어플이나</a:t>
            </a:r>
            <a:r>
              <a:rPr lang="ko-KR" altLang="en-US" dirty="0"/>
              <a:t> 컴퓨터 프로그램을 통해 수화를 번역하고 더 많은 다양한 이들과 장애를 극복하며 소통하고 생활할 수 있게 될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1CA31F-A4A9-408F-A740-CE9F975AD82F}"/>
              </a:ext>
            </a:extLst>
          </p:cNvPr>
          <p:cNvCxnSpPr>
            <a:cxnSpLocks/>
          </p:cNvCxnSpPr>
          <p:nvPr/>
        </p:nvCxnSpPr>
        <p:spPr>
          <a:xfrm>
            <a:off x="473136" y="1007756"/>
            <a:ext cx="562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154464-CC89-43AC-A18B-701941D595A0}"/>
              </a:ext>
            </a:extLst>
          </p:cNvPr>
          <p:cNvCxnSpPr>
            <a:cxnSpLocks/>
          </p:cNvCxnSpPr>
          <p:nvPr/>
        </p:nvCxnSpPr>
        <p:spPr>
          <a:xfrm>
            <a:off x="473136" y="5839495"/>
            <a:ext cx="562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97" y="-13044"/>
            <a:ext cx="5841304" cy="68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6BAB25-54A7-48E0-A7B7-A10B055E64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476B7-6743-40B2-BAEE-40790FD9E96F}"/>
              </a:ext>
            </a:extLst>
          </p:cNvPr>
          <p:cNvSpPr txBox="1"/>
          <p:nvPr/>
        </p:nvSpPr>
        <p:spPr>
          <a:xfrm>
            <a:off x="368968" y="2137645"/>
            <a:ext cx="27735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Part 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2 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C930B-9B88-46BA-9158-1917DFDDC59B}"/>
              </a:ext>
            </a:extLst>
          </p:cNvPr>
          <p:cNvCxnSpPr>
            <a:cxnSpLocks/>
          </p:cNvCxnSpPr>
          <p:nvPr/>
        </p:nvCxnSpPr>
        <p:spPr>
          <a:xfrm>
            <a:off x="368968" y="3429000"/>
            <a:ext cx="399448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EBD6A3-67CA-4FD6-B450-83E70E8EBBD4}"/>
              </a:ext>
            </a:extLst>
          </p:cNvPr>
          <p:cNvSpPr txBox="1"/>
          <p:nvPr/>
        </p:nvSpPr>
        <p:spPr>
          <a:xfrm>
            <a:off x="369609" y="3614610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bg1"/>
                </a:solidFill>
              </a:rPr>
              <a:t>수행내용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90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4188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/>
              <a:t>프로젝트 수행 과정</a:t>
            </a:r>
            <a:endParaRPr lang="ko-KR" altLang="en-US" sz="4000" spc="-3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83969" y="9287835"/>
            <a:ext cx="822071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6099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230D8346-85AF-4247-AA96-7328FC0CBDA2}"/>
              </a:ext>
            </a:extLst>
          </p:cNvPr>
          <p:cNvSpPr/>
          <p:nvPr/>
        </p:nvSpPr>
        <p:spPr>
          <a:xfrm>
            <a:off x="641684" y="2775284"/>
            <a:ext cx="3449053" cy="1908983"/>
          </a:xfrm>
          <a:prstGeom prst="bracketPair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48FE0351-8540-46E6-86CE-6F144E3D8978}"/>
              </a:ext>
            </a:extLst>
          </p:cNvPr>
          <p:cNvSpPr/>
          <p:nvPr/>
        </p:nvSpPr>
        <p:spPr>
          <a:xfrm>
            <a:off x="4499812" y="2775284"/>
            <a:ext cx="3449053" cy="1908983"/>
          </a:xfrm>
          <a:prstGeom prst="bracketPair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1B9057B5-A286-4F9B-AD4C-78D728C5BE66}"/>
              </a:ext>
            </a:extLst>
          </p:cNvPr>
          <p:cNvSpPr/>
          <p:nvPr/>
        </p:nvSpPr>
        <p:spPr>
          <a:xfrm>
            <a:off x="8357940" y="2775284"/>
            <a:ext cx="3449053" cy="1908983"/>
          </a:xfrm>
          <a:prstGeom prst="bracketPair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살균제">
            <a:extLst>
              <a:ext uri="{FF2B5EF4-FFF2-40B4-BE49-F238E27FC236}">
                <a16:creationId xmlns:a16="http://schemas.microsoft.com/office/drawing/2014/main" id="{E7E24D59-0EEB-491A-A197-1BF5A894AD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9462" y="2754432"/>
            <a:ext cx="1809537" cy="1809537"/>
          </a:xfrm>
          <a:prstGeom prst="rect">
            <a:avLst/>
          </a:prstGeom>
        </p:spPr>
      </p:pic>
      <p:pic>
        <p:nvPicPr>
          <p:cNvPr id="16" name="그래픽 15" descr="소파">
            <a:extLst>
              <a:ext uri="{FF2B5EF4-FFF2-40B4-BE49-F238E27FC236}">
                <a16:creationId xmlns:a16="http://schemas.microsoft.com/office/drawing/2014/main" id="{30B73A4B-8032-45A6-989B-B85AE157A7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620" y="3054867"/>
            <a:ext cx="1809537" cy="1809537"/>
          </a:xfrm>
          <a:prstGeom prst="rect">
            <a:avLst/>
          </a:prstGeom>
        </p:spPr>
      </p:pic>
      <p:pic>
        <p:nvPicPr>
          <p:cNvPr id="24" name="그래픽 23" descr="커피">
            <a:extLst>
              <a:ext uri="{FF2B5EF4-FFF2-40B4-BE49-F238E27FC236}">
                <a16:creationId xmlns:a16="http://schemas.microsoft.com/office/drawing/2014/main" id="{E01CB8D8-6DD2-44C8-87A6-D9BC20B24E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8838" y="2754432"/>
            <a:ext cx="1809537" cy="1809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C80FE7-CD2D-4059-A6F9-1450082090A6}"/>
              </a:ext>
            </a:extLst>
          </p:cNvPr>
          <p:cNvSpPr txBox="1"/>
          <p:nvPr/>
        </p:nvSpPr>
        <p:spPr>
          <a:xfrm>
            <a:off x="1489406" y="5148956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/>
              <a:t>1. </a:t>
            </a:r>
            <a:r>
              <a:rPr lang="ko-KR" altLang="en-US" spc="-150" dirty="0" err="1" smtClean="0"/>
              <a:t>데이터셋</a:t>
            </a:r>
            <a:r>
              <a:rPr lang="ko-KR" altLang="en-US" spc="-150" dirty="0" smtClean="0"/>
              <a:t> 생성</a:t>
            </a:r>
            <a:endParaRPr lang="ko-KR" altLang="en-US" spc="-1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C116E3-40A8-448E-9A09-EC37BD545594}"/>
              </a:ext>
            </a:extLst>
          </p:cNvPr>
          <p:cNvSpPr txBox="1"/>
          <p:nvPr/>
        </p:nvSpPr>
        <p:spPr>
          <a:xfrm>
            <a:off x="5532484" y="51489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/>
              <a:t>2. Data Maker</a:t>
            </a:r>
            <a:endParaRPr lang="ko-KR" altLang="en-US" spc="-1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E53909-B1F9-48CF-9BDB-466A5A9F53AB}"/>
              </a:ext>
            </a:extLst>
          </p:cNvPr>
          <p:cNvSpPr txBox="1"/>
          <p:nvPr/>
        </p:nvSpPr>
        <p:spPr>
          <a:xfrm>
            <a:off x="9707004" y="514895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/>
              <a:t>3. </a:t>
            </a:r>
            <a:r>
              <a:rPr lang="ko-KR" altLang="en-US" spc="-150" dirty="0" smtClean="0"/>
              <a:t>결과</a:t>
            </a:r>
            <a:endParaRPr lang="ko-KR" altLang="en-US" spc="-15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180400" descr="EMB000009083416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62" y="2633455"/>
            <a:ext cx="2850313" cy="21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675" y="2566193"/>
            <a:ext cx="10142443" cy="56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14181520" descr="EMB0000090834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96" y="2938968"/>
            <a:ext cx="3341612" cy="15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901440" y="944322"/>
            <a:ext cx="5920865" cy="21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14181360" descr="EMB00000908341c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22" y="2915340"/>
            <a:ext cx="2971997" cy="165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2.1 </a:t>
            </a:r>
            <a:r>
              <a:rPr lang="ko-KR" altLang="en-US" sz="4000" dirty="0" err="1" smtClean="0"/>
              <a:t>데이터셋</a:t>
            </a:r>
            <a:r>
              <a:rPr lang="ko-KR" altLang="en-US" sz="4000" dirty="0" smtClean="0"/>
              <a:t> 생성</a:t>
            </a:r>
            <a:endParaRPr lang="ko-KR" altLang="en-US" sz="4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모델 생성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FE5F0-A2D4-4914-A216-17E28D11BFDC}"/>
              </a:ext>
            </a:extLst>
          </p:cNvPr>
          <p:cNvSpPr txBox="1"/>
          <p:nvPr/>
        </p:nvSpPr>
        <p:spPr>
          <a:xfrm>
            <a:off x="452413" y="30303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300" dirty="0" err="1" smtClean="0">
                <a:latin typeface="+mj-ea"/>
                <a:ea typeface="+mj-ea"/>
              </a:rPr>
              <a:t>데이터셋</a:t>
            </a:r>
            <a:r>
              <a:rPr lang="ko-KR" altLang="en-US" b="1" spc="-300" dirty="0" smtClean="0">
                <a:latin typeface="+mj-ea"/>
                <a:ea typeface="+mj-ea"/>
              </a:rPr>
              <a:t> 생성을 위한 모듈 사용</a:t>
            </a:r>
            <a:endParaRPr lang="ko-KR" altLang="en-US" b="1" spc="-3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4906CF-35B2-417B-AD72-53ED141763AA}"/>
              </a:ext>
            </a:extLst>
          </p:cNvPr>
          <p:cNvSpPr txBox="1"/>
          <p:nvPr/>
        </p:nvSpPr>
        <p:spPr>
          <a:xfrm>
            <a:off x="10540313" y="614474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300" dirty="0" smtClean="0">
                <a:latin typeface="+mj-ea"/>
                <a:ea typeface="+mj-ea"/>
              </a:rPr>
              <a:t>데이터 셋 촬영</a:t>
            </a:r>
            <a:endParaRPr lang="ko-KR" altLang="en-US" b="1" spc="-3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034BF-9B31-40DC-8F4A-FBF2A3DD12A6}"/>
              </a:ext>
            </a:extLst>
          </p:cNvPr>
          <p:cNvSpPr txBox="1"/>
          <p:nvPr/>
        </p:nvSpPr>
        <p:spPr>
          <a:xfrm>
            <a:off x="4957192" y="2306311"/>
            <a:ext cx="495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b="1" spc="-300" dirty="0" smtClean="0">
                <a:latin typeface="+mj-ea"/>
                <a:ea typeface="+mj-ea"/>
              </a:rPr>
              <a:t>만들어낼 </a:t>
            </a:r>
            <a:r>
              <a:rPr lang="ko-KR" altLang="en-US" b="1" spc="-300" dirty="0" err="1" smtClean="0">
                <a:latin typeface="+mj-ea"/>
                <a:ea typeface="+mj-ea"/>
              </a:rPr>
              <a:t>데이터셋</a:t>
            </a:r>
            <a:r>
              <a:rPr lang="ko-KR" altLang="en-US" b="1" spc="-300" dirty="0" smtClean="0">
                <a:latin typeface="+mj-ea"/>
                <a:ea typeface="+mj-ea"/>
              </a:rPr>
              <a:t> 액션 나열 및 윈도우 사이즈</a:t>
            </a:r>
            <a:r>
              <a:rPr lang="en-US" altLang="ko-KR" b="1" spc="-300" dirty="0" smtClean="0">
                <a:latin typeface="+mj-ea"/>
                <a:ea typeface="+mj-ea"/>
              </a:rPr>
              <a:t>, </a:t>
            </a:r>
            <a:r>
              <a:rPr lang="ko-KR" altLang="en-US" b="1" spc="-300" dirty="0" err="1" smtClean="0">
                <a:latin typeface="+mj-ea"/>
                <a:ea typeface="+mj-ea"/>
              </a:rPr>
              <a:t>시간지정</a:t>
            </a:r>
            <a:endParaRPr lang="ko-KR" altLang="en-US" b="1" spc="-300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DFC311-4134-4609-B085-1CA590261FA3}"/>
              </a:ext>
            </a:extLst>
          </p:cNvPr>
          <p:cNvSpPr txBox="1"/>
          <p:nvPr/>
        </p:nvSpPr>
        <p:spPr>
          <a:xfrm>
            <a:off x="452413" y="527530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b="1" dirty="0" err="1" smtClean="0">
                <a:latin typeface="+mj-ea"/>
                <a:ea typeface="+mj-ea"/>
              </a:rPr>
              <a:t>MediaPipe</a:t>
            </a:r>
            <a:r>
              <a:rPr lang="en-US" altLang="ko-KR" b="1" dirty="0" smtClean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j-ea"/>
                <a:ea typeface="+mj-ea"/>
              </a:rPr>
              <a:t>손 모델 생성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4181200" descr="EMB0000090834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3" y="1322518"/>
            <a:ext cx="4262129" cy="1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14181120" descr="EMB0000090834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07" y="1387877"/>
            <a:ext cx="6657412" cy="93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214181520" descr="EMB00000908342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3" y="3389821"/>
            <a:ext cx="5603875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9074950" y="327746"/>
            <a:ext cx="7086594" cy="33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249223368" descr="EMB00000908343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52" y="2660039"/>
            <a:ext cx="4745696" cy="41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13368" y="5642885"/>
            <a:ext cx="4200466" cy="1304595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n-US" altLang="ko-KR" dirty="0" smtClean="0"/>
              <a:t>※</a:t>
            </a:r>
            <a:r>
              <a:rPr lang="en-US" altLang="ko-KR" dirty="0" err="1" smtClean="0"/>
              <a:t>MediaPipe</a:t>
            </a:r>
            <a:r>
              <a:rPr lang="ko-KR" altLang="en-US" dirty="0"/>
              <a:t>는 구글에서 제공하는 </a:t>
            </a:r>
            <a:r>
              <a:rPr lang="en-US" altLang="ko-KR" dirty="0"/>
              <a:t>AI </a:t>
            </a:r>
            <a:r>
              <a:rPr lang="ko-KR" altLang="en-US" dirty="0"/>
              <a:t>프레임워크로서</a:t>
            </a:r>
            <a:r>
              <a:rPr lang="en-US" altLang="ko-KR" dirty="0"/>
              <a:t>, </a:t>
            </a:r>
            <a:r>
              <a:rPr lang="ko-KR" altLang="en-US" dirty="0" err="1"/>
              <a:t>비디오형식</a:t>
            </a:r>
            <a:r>
              <a:rPr lang="ko-KR" altLang="en-US" dirty="0"/>
              <a:t> 데이터를 이용한 </a:t>
            </a:r>
            <a:r>
              <a:rPr lang="ko-KR" altLang="en-US" dirty="0" smtClean="0"/>
              <a:t>다양한 비전 </a:t>
            </a:r>
            <a:r>
              <a:rPr lang="en-US" altLang="ko-KR" dirty="0"/>
              <a:t>AI </a:t>
            </a:r>
            <a:r>
              <a:rPr lang="ko-KR" altLang="en-US" dirty="0" smtClean="0"/>
              <a:t>기능을 </a:t>
            </a:r>
            <a:r>
              <a:rPr lang="ko-KR" altLang="en-US" dirty="0"/>
              <a:t>파이프라인 형태로 손쉽게 사용할 수 있도록 제공된다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12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2.1 </a:t>
            </a:r>
            <a:r>
              <a:rPr lang="ko-KR" altLang="en-US" sz="4000" dirty="0" err="1" smtClean="0"/>
              <a:t>데이터셋</a:t>
            </a:r>
            <a:r>
              <a:rPr lang="ko-KR" altLang="en-US" sz="4000" dirty="0" smtClean="0"/>
              <a:t> 생성</a:t>
            </a:r>
            <a:endParaRPr lang="ko-KR" altLang="en-US" sz="4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(2)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액션 준비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9074950" y="327746"/>
            <a:ext cx="7086594" cy="33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056" y="12457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80005224" descr="EMB0000090834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8" y="1369076"/>
            <a:ext cx="7940823" cy="22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401056" y="12457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80005304" descr="EMB0000090834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11" y="3412261"/>
            <a:ext cx="7169939" cy="253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1432" y="3574542"/>
            <a:ext cx="4087979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x, y, z, visibility 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각도를 뽑아내는 과정 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30960" y="5723743"/>
            <a:ext cx="4087979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x, y, z, visibility 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각도를 뽑아내는 과정 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64854" y="1451313"/>
            <a:ext cx="6096000" cy="10279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400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data</a:t>
            </a:r>
            <a:r>
              <a:rPr lang="ko-KR" altLang="en-US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를 </a:t>
            </a:r>
            <a:r>
              <a:rPr lang="ko-KR" altLang="en-US" b="1" kern="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전부 </a:t>
            </a:r>
            <a:r>
              <a:rPr lang="ko-KR" altLang="en-US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모을 시 </a:t>
            </a:r>
            <a:r>
              <a:rPr lang="en-US" altLang="ko-KR" b="1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np.array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형태로 변환시키며 액션이 저장된 시퀀스 데이터를 통해 </a:t>
            </a:r>
            <a:r>
              <a:rPr lang="ko-KR" altLang="en-US" sz="2000" b="1" kern="0" dirty="0">
                <a:solidFill>
                  <a:srgbClr val="000000"/>
                </a:solidFill>
              </a:rPr>
              <a:t>	</a:t>
            </a:r>
            <a:r>
              <a:rPr lang="ko-KR" altLang="en-US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학습을 시킬 것이다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2000" b="1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373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693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2.2 Date Maker</a:t>
            </a:r>
            <a:endParaRPr lang="ko-KR" altLang="en-US" sz="4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(1) One-Hot Encoding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2FF27B-8581-4257-8D92-69C09DBAB3C7}"/>
              </a:ext>
            </a:extLst>
          </p:cNvPr>
          <p:cNvSpPr/>
          <p:nvPr/>
        </p:nvSpPr>
        <p:spPr>
          <a:xfrm>
            <a:off x="481567" y="1479925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37B31-E31A-4D5C-9AC7-7420705F78FE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 시킬 데이터를 삽입하는 구문이다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데이터셋을</a:t>
            </a:r>
            <a:r>
              <a:rPr lang="ko-KR" altLang="en-US" dirty="0">
                <a:solidFill>
                  <a:schemeClr val="tx1"/>
                </a:solidFill>
              </a:rPr>
              <a:t> 생성하는 구문에서 만든 시퀀스 데이터를 넣는 과정을 보여준다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dirty="0">
                <a:solidFill>
                  <a:schemeClr val="tx1"/>
                </a:solidFill>
              </a:rPr>
              <a:t>one-hot encoding</a:t>
            </a:r>
            <a:r>
              <a:rPr lang="ko-KR" altLang="en-US" dirty="0">
                <a:solidFill>
                  <a:schemeClr val="tx1"/>
                </a:solidFill>
              </a:rPr>
              <a:t>을 시키는 과정이다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머신 러닝에서 크게 데이터를 </a:t>
            </a:r>
            <a:r>
              <a:rPr lang="ko-KR" altLang="en-US" dirty="0" err="1">
                <a:solidFill>
                  <a:schemeClr val="tx1"/>
                </a:solidFill>
              </a:rPr>
              <a:t>수치형과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범주형으로</a:t>
            </a:r>
            <a:r>
              <a:rPr lang="ko-KR" altLang="en-US" dirty="0">
                <a:solidFill>
                  <a:schemeClr val="tx1"/>
                </a:solidFill>
              </a:rPr>
              <a:t> 나눌 수 있는데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수치형</a:t>
            </a:r>
            <a:r>
              <a:rPr lang="ko-KR" altLang="en-US" dirty="0">
                <a:solidFill>
                  <a:schemeClr val="tx1"/>
                </a:solidFill>
              </a:rPr>
              <a:t> 데이터의 경우에는 말 그대로 숫자 데이터이기 때문에 학습에 아무런 문제가 없지만 범주형 데이터와 같이 숫자 데이터가 아니기 때문에 학습에 방해가 되기 때문에 범주형 데이터를 </a:t>
            </a:r>
            <a:r>
              <a:rPr lang="ko-KR" altLang="en-US" dirty="0" err="1">
                <a:solidFill>
                  <a:schemeClr val="tx1"/>
                </a:solidFill>
              </a:rPr>
              <a:t>수치형</a:t>
            </a:r>
            <a:r>
              <a:rPr lang="ko-KR" altLang="en-US" dirty="0">
                <a:solidFill>
                  <a:schemeClr val="tx1"/>
                </a:solidFill>
              </a:rPr>
              <a:t> 데이터를 바꾸어주는 방법인 </a:t>
            </a:r>
            <a:r>
              <a:rPr lang="en-US" altLang="ko-KR" dirty="0">
                <a:solidFill>
                  <a:schemeClr val="tx1"/>
                </a:solidFill>
              </a:rPr>
              <a:t>One-hot encoding</a:t>
            </a:r>
            <a:r>
              <a:rPr lang="ko-KR" altLang="en-US" dirty="0">
                <a:solidFill>
                  <a:schemeClr val="tx1"/>
                </a:solidFill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80009544" descr="EMB00000908344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7" y="1526210"/>
            <a:ext cx="3579813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80009464" descr="EMB0000090834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23" y="4564205"/>
            <a:ext cx="4450638" cy="180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379" y="176467"/>
            <a:ext cx="4221125" cy="19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2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1108_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B194"/>
      </a:accent1>
      <a:accent2>
        <a:srgbClr val="A9BCC7"/>
      </a:accent2>
      <a:accent3>
        <a:srgbClr val="EE7849"/>
      </a:accent3>
      <a:accent4>
        <a:srgbClr val="F9DEA3"/>
      </a:accent4>
      <a:accent5>
        <a:srgbClr val="F7EFE7"/>
      </a:accent5>
      <a:accent6>
        <a:srgbClr val="CAC3BD"/>
      </a:accent6>
      <a:hlink>
        <a:srgbClr val="3F3F3F"/>
      </a:hlink>
      <a:folHlink>
        <a:srgbClr val="3F3F3F"/>
      </a:folHlink>
    </a:clrScheme>
    <a:fontScheme name="Arial_나눔스퀘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881</Words>
  <Application>Microsoft Office PowerPoint</Application>
  <PresentationFormat>와이드스크린</PresentationFormat>
  <Paragraphs>115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PC</cp:lastModifiedBy>
  <cp:revision>30</cp:revision>
  <dcterms:created xsi:type="dcterms:W3CDTF">2020-11-08T00:44:28Z</dcterms:created>
  <dcterms:modified xsi:type="dcterms:W3CDTF">2022-06-11T09:07:44Z</dcterms:modified>
</cp:coreProperties>
</file>